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2"/>
  </p:notesMasterIdLst>
  <p:handoutMasterIdLst>
    <p:handoutMasterId r:id="rId13"/>
  </p:handoutMasterIdLst>
  <p:sldIdLst>
    <p:sldId id="256" r:id="rId2"/>
    <p:sldId id="287" r:id="rId3"/>
    <p:sldId id="288" r:id="rId4"/>
    <p:sldId id="292" r:id="rId5"/>
    <p:sldId id="293" r:id="rId6"/>
    <p:sldId id="294" r:id="rId7"/>
    <p:sldId id="291" r:id="rId8"/>
    <p:sldId id="289" r:id="rId9"/>
    <p:sldId id="290" r:id="rId10"/>
    <p:sldId id="258" r:id="rId11"/>
  </p:sldIdLst>
  <p:sldSz cx="9906000" cy="6858000" type="A4"/>
  <p:notesSz cx="6858000" cy="9144000"/>
  <p:defaultTextStyle>
    <a:defPPr>
      <a:defRPr lang="cs-CZ"/>
    </a:defPPr>
    <a:lvl1pPr algn="r" rtl="0" fontAlgn="base">
      <a:spcBef>
        <a:spcPct val="0"/>
      </a:spcBef>
      <a:spcAft>
        <a:spcPct val="0"/>
      </a:spcAft>
      <a:defRPr sz="2500" b="1" kern="1200">
        <a:solidFill>
          <a:schemeClr val="bg1"/>
        </a:solidFill>
        <a:latin typeface="Arial" charset="0"/>
        <a:ea typeface="+mn-ea"/>
        <a:cs typeface="+mn-cs"/>
      </a:defRPr>
    </a:lvl1pPr>
    <a:lvl2pPr marL="419847" algn="r" rtl="0" fontAlgn="base">
      <a:spcBef>
        <a:spcPct val="0"/>
      </a:spcBef>
      <a:spcAft>
        <a:spcPct val="0"/>
      </a:spcAft>
      <a:defRPr sz="2500" b="1" kern="1200">
        <a:solidFill>
          <a:schemeClr val="bg1"/>
        </a:solidFill>
        <a:latin typeface="Arial" charset="0"/>
        <a:ea typeface="+mn-ea"/>
        <a:cs typeface="+mn-cs"/>
      </a:defRPr>
    </a:lvl2pPr>
    <a:lvl3pPr marL="839694" algn="r" rtl="0" fontAlgn="base">
      <a:spcBef>
        <a:spcPct val="0"/>
      </a:spcBef>
      <a:spcAft>
        <a:spcPct val="0"/>
      </a:spcAft>
      <a:defRPr sz="2500" b="1" kern="1200">
        <a:solidFill>
          <a:schemeClr val="bg1"/>
        </a:solidFill>
        <a:latin typeface="Arial" charset="0"/>
        <a:ea typeface="+mn-ea"/>
        <a:cs typeface="+mn-cs"/>
      </a:defRPr>
    </a:lvl3pPr>
    <a:lvl4pPr marL="1259540" algn="r" rtl="0" fontAlgn="base">
      <a:spcBef>
        <a:spcPct val="0"/>
      </a:spcBef>
      <a:spcAft>
        <a:spcPct val="0"/>
      </a:spcAft>
      <a:defRPr sz="2500" b="1" kern="1200">
        <a:solidFill>
          <a:schemeClr val="bg1"/>
        </a:solidFill>
        <a:latin typeface="Arial" charset="0"/>
        <a:ea typeface="+mn-ea"/>
        <a:cs typeface="+mn-cs"/>
      </a:defRPr>
    </a:lvl4pPr>
    <a:lvl5pPr marL="1679387" algn="r" rtl="0" fontAlgn="base">
      <a:spcBef>
        <a:spcPct val="0"/>
      </a:spcBef>
      <a:spcAft>
        <a:spcPct val="0"/>
      </a:spcAft>
      <a:defRPr sz="2500" b="1" kern="1200">
        <a:solidFill>
          <a:schemeClr val="bg1"/>
        </a:solidFill>
        <a:latin typeface="Arial" charset="0"/>
        <a:ea typeface="+mn-ea"/>
        <a:cs typeface="+mn-cs"/>
      </a:defRPr>
    </a:lvl5pPr>
    <a:lvl6pPr marL="2099234" algn="l" defTabSz="839694" rtl="0" eaLnBrk="1" latinLnBrk="0" hangingPunct="1">
      <a:defRPr sz="2500" b="1" kern="1200">
        <a:solidFill>
          <a:schemeClr val="bg1"/>
        </a:solidFill>
        <a:latin typeface="Arial" charset="0"/>
        <a:ea typeface="+mn-ea"/>
        <a:cs typeface="+mn-cs"/>
      </a:defRPr>
    </a:lvl6pPr>
    <a:lvl7pPr marL="2519081" algn="l" defTabSz="839694" rtl="0" eaLnBrk="1" latinLnBrk="0" hangingPunct="1">
      <a:defRPr sz="2500" b="1" kern="1200">
        <a:solidFill>
          <a:schemeClr val="bg1"/>
        </a:solidFill>
        <a:latin typeface="Arial" charset="0"/>
        <a:ea typeface="+mn-ea"/>
        <a:cs typeface="+mn-cs"/>
      </a:defRPr>
    </a:lvl7pPr>
    <a:lvl8pPr marL="2938927" algn="l" defTabSz="839694" rtl="0" eaLnBrk="1" latinLnBrk="0" hangingPunct="1">
      <a:defRPr sz="2500" b="1" kern="1200">
        <a:solidFill>
          <a:schemeClr val="bg1"/>
        </a:solidFill>
        <a:latin typeface="Arial" charset="0"/>
        <a:ea typeface="+mn-ea"/>
        <a:cs typeface="+mn-cs"/>
      </a:defRPr>
    </a:lvl8pPr>
    <a:lvl9pPr marL="3358774" algn="l" defTabSz="839694" rtl="0" eaLnBrk="1" latinLnBrk="0" hangingPunct="1">
      <a:defRPr sz="2500" b="1" kern="1200">
        <a:solidFill>
          <a:schemeClr val="bg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Čížková Veronika" initials="ČV" lastIdx="7" clrIdx="0">
    <p:extLst>
      <p:ext uri="{19B8F6BF-5375-455C-9EA6-DF929625EA0E}">
        <p15:presenceInfo xmlns:p15="http://schemas.microsoft.com/office/powerpoint/2012/main" userId="S-1-5-21-2608221213-2629703840-654687152-1355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416" y="102"/>
      </p:cViewPr>
      <p:guideLst>
        <p:guide orient="horz" pos="2160"/>
        <p:guide pos="312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howGuides="1">
      <p:cViewPr varScale="1">
        <p:scale>
          <a:sx n="99" d="100"/>
          <a:sy n="99" d="100"/>
        </p:scale>
        <p:origin x="-2580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8-18T14:45:52.903" idx="7">
    <p:pos x="4711" y="1616"/>
    <p:text>Zdroj: http://podnikatele.karlovyvary-region.eu/podnikani/1-zdravotni-pojisteni-zamestnancu</p:text>
    <p:extLst>
      <p:ext uri="{C676402C-5697-4E1C-873F-D02D1690AC5C}">
        <p15:threadingInfo xmlns:p15="http://schemas.microsoft.com/office/powerpoint/2012/main" timeZoneBias="-12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E4859A-FAC6-48B4-8654-9413F3D6F318}" type="datetimeFigureOut">
              <a:rPr lang="cs-CZ" smtClean="0"/>
              <a:t>05.09.2019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7DECCC-5C39-4D4C-899A-8DFE9C32EAD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039496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E37B1E-6233-499E-A33F-D85329E14B16}" type="datetimeFigureOut">
              <a:rPr lang="cs-CZ" smtClean="0"/>
              <a:t>05.09.2019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DA1422-5B0C-415B-B749-D9222588CE2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833452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A1422-5B0C-415B-B749-D9222588CE26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1816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A1422-5B0C-415B-B749-D9222588CE26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275299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A1422-5B0C-415B-B749-D9222588CE26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720158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A1422-5B0C-415B-B749-D9222588CE26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718770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82363" y="4407378"/>
            <a:ext cx="8420688" cy="1362097"/>
          </a:xfrm>
        </p:spPr>
        <p:txBody>
          <a:bodyPr anchor="t"/>
          <a:lstStyle>
            <a:lvl1pPr algn="l">
              <a:defRPr sz="37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82363" y="2907056"/>
            <a:ext cx="8420688" cy="1500322"/>
          </a:xfrm>
        </p:spPr>
        <p:txBody>
          <a:bodyPr anchor="b"/>
          <a:lstStyle>
            <a:lvl1pPr marL="0" indent="0">
              <a:buNone/>
              <a:defRPr sz="1800"/>
            </a:lvl1pPr>
            <a:lvl2pPr marL="419847" indent="0">
              <a:buNone/>
              <a:defRPr sz="1700"/>
            </a:lvl2pPr>
            <a:lvl3pPr marL="839694" indent="0">
              <a:buNone/>
              <a:defRPr sz="1500"/>
            </a:lvl3pPr>
            <a:lvl4pPr marL="1259540" indent="0">
              <a:buNone/>
              <a:defRPr sz="1300"/>
            </a:lvl4pPr>
            <a:lvl5pPr marL="1679387" indent="0">
              <a:buNone/>
              <a:defRPr sz="1300"/>
            </a:lvl5pPr>
            <a:lvl6pPr marL="2099234" indent="0">
              <a:buNone/>
              <a:defRPr sz="1300"/>
            </a:lvl6pPr>
            <a:lvl7pPr marL="2519081" indent="0">
              <a:buNone/>
              <a:defRPr sz="1300"/>
            </a:lvl7pPr>
            <a:lvl8pPr marL="2938927" indent="0">
              <a:buNone/>
              <a:defRPr sz="1300"/>
            </a:lvl8pPr>
            <a:lvl9pPr marL="3358774" indent="0">
              <a:buNone/>
              <a:defRPr sz="13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4D00FA-DA35-4D93-A7E9-52D07CF9AC45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82363" y="4407378"/>
            <a:ext cx="8420688" cy="1362097"/>
          </a:xfrm>
        </p:spPr>
        <p:txBody>
          <a:bodyPr anchor="t"/>
          <a:lstStyle>
            <a:lvl1pPr algn="l">
              <a:defRPr sz="37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82363" y="2907056"/>
            <a:ext cx="8420688" cy="1500322"/>
          </a:xfrm>
        </p:spPr>
        <p:txBody>
          <a:bodyPr anchor="b"/>
          <a:lstStyle>
            <a:lvl1pPr marL="0" indent="0">
              <a:buNone/>
              <a:defRPr sz="1800"/>
            </a:lvl1pPr>
            <a:lvl2pPr marL="419847" indent="0">
              <a:buNone/>
              <a:defRPr sz="1700"/>
            </a:lvl2pPr>
            <a:lvl3pPr marL="839694" indent="0">
              <a:buNone/>
              <a:defRPr sz="1500"/>
            </a:lvl3pPr>
            <a:lvl4pPr marL="1259540" indent="0">
              <a:buNone/>
              <a:defRPr sz="1300"/>
            </a:lvl4pPr>
            <a:lvl5pPr marL="1679387" indent="0">
              <a:buNone/>
              <a:defRPr sz="1300"/>
            </a:lvl5pPr>
            <a:lvl6pPr marL="2099234" indent="0">
              <a:buNone/>
              <a:defRPr sz="1300"/>
            </a:lvl6pPr>
            <a:lvl7pPr marL="2519081" indent="0">
              <a:buNone/>
              <a:defRPr sz="1300"/>
            </a:lvl7pPr>
            <a:lvl8pPr marL="2938927" indent="0">
              <a:buNone/>
              <a:defRPr sz="1300"/>
            </a:lvl8pPr>
            <a:lvl9pPr marL="3358774" indent="0">
              <a:buNone/>
              <a:defRPr sz="13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4D00FA-DA35-4D93-A7E9-52D07CF9AC45}" type="slidenum">
              <a:rPr lang="cs-CZ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53152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ázdn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1436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ázdná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0002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85331" y="6453336"/>
            <a:ext cx="6536843" cy="247623"/>
          </a:xfrm>
        </p:spPr>
        <p:txBody>
          <a:bodyPr/>
          <a:lstStyle>
            <a:lvl1pPr>
              <a:defRPr sz="1200" b="0">
                <a:solidFill>
                  <a:schemeClr val="bg1"/>
                </a:solidFill>
              </a:defRPr>
            </a:lvl1pPr>
          </a:lstStyle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85331" y="6453336"/>
            <a:ext cx="6536843" cy="247623"/>
          </a:xfrm>
        </p:spPr>
        <p:txBody>
          <a:bodyPr/>
          <a:lstStyle>
            <a:lvl1pPr>
              <a:defRPr sz="1200" b="0">
                <a:solidFill>
                  <a:schemeClr val="bg1"/>
                </a:solidFill>
              </a:defRPr>
            </a:lvl1pPr>
          </a:lstStyle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60568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00472" y="404665"/>
            <a:ext cx="9360000" cy="5832648"/>
          </a:xfrm>
        </p:spPr>
        <p:txBody>
          <a:bodyPr/>
          <a:lstStyle>
            <a:lvl1pPr marL="0" indent="0" algn="l">
              <a:buFont typeface="Wingdings" pitchFamily="2" charset="2"/>
              <a:buNone/>
              <a:defRPr/>
            </a:lvl1pPr>
          </a:lstStyle>
          <a:p>
            <a:r>
              <a:rPr lang="cs-CZ" dirty="0" smtClean="0"/>
              <a:t>Klepnutím lze upravit styl předlohy podnadpisů.</a:t>
            </a:r>
            <a:endParaRPr lang="cs-CZ" dirty="0"/>
          </a:p>
        </p:txBody>
      </p:sp>
      <p:sp>
        <p:nvSpPr>
          <p:cNvPr id="5" name="Nadpis 1"/>
          <p:cNvSpPr>
            <a:spLocks noGrp="1"/>
          </p:cNvSpPr>
          <p:nvPr>
            <p:ph type="title"/>
          </p:nvPr>
        </p:nvSpPr>
        <p:spPr>
          <a:xfrm>
            <a:off x="3085331" y="6453336"/>
            <a:ext cx="6536843" cy="247623"/>
          </a:xfrm>
        </p:spPr>
        <p:txBody>
          <a:bodyPr/>
          <a:lstStyle>
            <a:lvl1pPr>
              <a:defRPr sz="1200" b="0">
                <a:solidFill>
                  <a:schemeClr val="bg1"/>
                </a:solidFill>
              </a:defRPr>
            </a:lvl1pPr>
          </a:lstStyle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zn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98000" y="450000"/>
            <a:ext cx="9360000" cy="5760000"/>
          </a:xfrm>
        </p:spPr>
        <p:txBody>
          <a:bodyPr/>
          <a:lstStyle>
            <a:lvl1pPr>
              <a:buClr>
                <a:schemeClr val="tx1"/>
              </a:buClr>
              <a:defRPr sz="2000"/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5" name="Nadpis 1"/>
          <p:cNvSpPr>
            <a:spLocks noGrp="1"/>
          </p:cNvSpPr>
          <p:nvPr>
            <p:ph type="title"/>
          </p:nvPr>
        </p:nvSpPr>
        <p:spPr>
          <a:xfrm>
            <a:off x="3085331" y="6453336"/>
            <a:ext cx="6536843" cy="247623"/>
          </a:xfrm>
        </p:spPr>
        <p:txBody>
          <a:bodyPr/>
          <a:lstStyle>
            <a:lvl1pPr>
              <a:defRPr sz="1200" b="0">
                <a:solidFill>
                  <a:schemeClr val="bg1"/>
                </a:solidFill>
              </a:defRPr>
            </a:lvl1pPr>
          </a:lstStyle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znam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98000" y="450000"/>
            <a:ext cx="9360000" cy="5760000"/>
          </a:xfrm>
        </p:spPr>
        <p:txBody>
          <a:bodyPr/>
          <a:lstStyle>
            <a:lvl1pPr>
              <a:buClr>
                <a:schemeClr val="tx1"/>
              </a:buClr>
              <a:defRPr sz="2000"/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5" name="Nadpis 1"/>
          <p:cNvSpPr>
            <a:spLocks noGrp="1"/>
          </p:cNvSpPr>
          <p:nvPr>
            <p:ph type="title"/>
          </p:nvPr>
        </p:nvSpPr>
        <p:spPr>
          <a:xfrm>
            <a:off x="3085331" y="6453336"/>
            <a:ext cx="6536843" cy="247623"/>
          </a:xfrm>
        </p:spPr>
        <p:txBody>
          <a:bodyPr/>
          <a:lstStyle>
            <a:lvl1pPr>
              <a:defRPr sz="1200" b="0">
                <a:solidFill>
                  <a:schemeClr val="bg1"/>
                </a:solidFill>
              </a:defRPr>
            </a:lvl1pPr>
          </a:lstStyle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92965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v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98000" y="450000"/>
            <a:ext cx="9360000" cy="5760000"/>
          </a:xfrm>
        </p:spPr>
        <p:txBody>
          <a:bodyPr/>
          <a:lstStyle>
            <a:lvl1pPr marL="0" indent="0">
              <a:buClr>
                <a:schemeClr val="tx1"/>
              </a:buClr>
              <a:buNone/>
              <a:defRPr sz="1800"/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endParaRPr lang="cs-CZ" dirty="0"/>
          </a:p>
        </p:txBody>
      </p:sp>
      <p:sp>
        <p:nvSpPr>
          <p:cNvPr id="5" name="Nadpis 1"/>
          <p:cNvSpPr>
            <a:spLocks noGrp="1"/>
          </p:cNvSpPr>
          <p:nvPr>
            <p:ph type="title"/>
          </p:nvPr>
        </p:nvSpPr>
        <p:spPr>
          <a:xfrm>
            <a:off x="3085331" y="6453336"/>
            <a:ext cx="6536843" cy="247623"/>
          </a:xfrm>
        </p:spPr>
        <p:txBody>
          <a:bodyPr/>
          <a:lstStyle>
            <a:lvl1pPr>
              <a:defRPr sz="1200" b="0">
                <a:solidFill>
                  <a:schemeClr val="bg1"/>
                </a:solidFill>
              </a:defRPr>
            </a:lvl1pPr>
          </a:lstStyle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81354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vá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98000" y="450000"/>
            <a:ext cx="9360000" cy="5760000"/>
          </a:xfrm>
        </p:spPr>
        <p:txBody>
          <a:bodyPr/>
          <a:lstStyle>
            <a:lvl1pPr marL="0" indent="0">
              <a:buClr>
                <a:schemeClr val="tx1"/>
              </a:buClr>
              <a:buNone/>
              <a:defRPr sz="1800"/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endParaRPr lang="cs-CZ" dirty="0"/>
          </a:p>
        </p:txBody>
      </p:sp>
      <p:sp>
        <p:nvSpPr>
          <p:cNvPr id="5" name="Nadpis 1"/>
          <p:cNvSpPr>
            <a:spLocks noGrp="1"/>
          </p:cNvSpPr>
          <p:nvPr>
            <p:ph type="title"/>
          </p:nvPr>
        </p:nvSpPr>
        <p:spPr>
          <a:xfrm>
            <a:off x="3085331" y="6453336"/>
            <a:ext cx="6536843" cy="247623"/>
          </a:xfrm>
        </p:spPr>
        <p:txBody>
          <a:bodyPr/>
          <a:lstStyle>
            <a:lvl1pPr>
              <a:defRPr sz="1200" b="0">
                <a:solidFill>
                  <a:schemeClr val="bg1"/>
                </a:solidFill>
              </a:defRPr>
            </a:lvl1pPr>
          </a:lstStyle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19252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slední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200472" y="4653136"/>
            <a:ext cx="9217024" cy="1500322"/>
          </a:xfrm>
        </p:spPr>
        <p:txBody>
          <a:bodyPr anchor="t"/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419847" indent="0">
              <a:buNone/>
              <a:defRPr sz="1700"/>
            </a:lvl2pPr>
            <a:lvl3pPr marL="839694" indent="0">
              <a:buNone/>
              <a:defRPr sz="1500"/>
            </a:lvl3pPr>
            <a:lvl4pPr marL="1259540" indent="0">
              <a:buNone/>
              <a:defRPr sz="1300"/>
            </a:lvl4pPr>
            <a:lvl5pPr marL="1679387" indent="0">
              <a:buNone/>
              <a:defRPr sz="1300"/>
            </a:lvl5pPr>
            <a:lvl6pPr marL="2099234" indent="0">
              <a:buNone/>
              <a:defRPr sz="1300"/>
            </a:lvl6pPr>
            <a:lvl7pPr marL="2519081" indent="0">
              <a:buNone/>
              <a:defRPr sz="1300"/>
            </a:lvl7pPr>
            <a:lvl8pPr marL="2938927" indent="0">
              <a:buNone/>
              <a:defRPr sz="1300"/>
            </a:lvl8pPr>
            <a:lvl9pPr marL="3358774" indent="0">
              <a:buNone/>
              <a:defRPr sz="1300"/>
            </a:lvl9pPr>
          </a:lstStyle>
          <a:p>
            <a:pPr lvl="0"/>
            <a:r>
              <a:rPr lang="cs-CZ" dirty="0" smtClean="0"/>
              <a:t>Klepnutím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295686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8614" y="6564271"/>
            <a:ext cx="2311792" cy="15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86" tIns="45696" rIns="91386" bIns="45696" numCol="1" anchor="t" anchorCtr="0" compatLnSpc="1">
            <a:prstTxWarp prst="textNoShape">
              <a:avLst/>
            </a:prstTxWarp>
          </a:bodyPr>
          <a:lstStyle>
            <a:lvl1pPr>
              <a:defRPr sz="700" b="0">
                <a:solidFill>
                  <a:schemeClr val="tx1"/>
                </a:solidFill>
              </a:defRPr>
            </a:lvl1pPr>
          </a:lstStyle>
          <a:p>
            <a:fld id="{C92F3E14-6320-4963-A862-49057603888E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85309" y="881188"/>
            <a:ext cx="8336864" cy="5245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3925" tIns="41963" rIns="83925" bIns="4196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</a:p>
        </p:txBody>
      </p:sp>
      <p:sp>
        <p:nvSpPr>
          <p:cNvPr id="102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3085331" y="228936"/>
            <a:ext cx="6536843" cy="391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3969" tIns="41985" rIns="83969" bIns="419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dirty="0" smtClean="0"/>
              <a:t>Klepnutím lze upravit styl předlohy nadpisů.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76" r:id="rId2"/>
    <p:sldLayoutId id="2147483674" r:id="rId3"/>
    <p:sldLayoutId id="2147483677" r:id="rId4"/>
    <p:sldLayoutId id="2147483666" r:id="rId5"/>
    <p:sldLayoutId id="2147483678" r:id="rId6"/>
    <p:sldLayoutId id="2147483672" r:id="rId7"/>
    <p:sldLayoutId id="2147483662" r:id="rId8"/>
    <p:sldLayoutId id="2147483679" r:id="rId9"/>
    <p:sldLayoutId id="2147483675" r:id="rId10"/>
    <p:sldLayoutId id="2147483680" r:id="rId11"/>
    <p:sldLayoutId id="2147483673" r:id="rId12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r" defTabSz="914042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tx1"/>
          </a:solidFill>
          <a:latin typeface="+mj-lt"/>
          <a:ea typeface="+mj-ea"/>
          <a:cs typeface="+mj-cs"/>
        </a:defRPr>
      </a:lvl1pPr>
      <a:lvl2pPr algn="r" defTabSz="914042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bg1"/>
          </a:solidFill>
          <a:latin typeface="Arial" charset="0"/>
        </a:defRPr>
      </a:lvl2pPr>
      <a:lvl3pPr algn="r" defTabSz="914042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bg1"/>
          </a:solidFill>
          <a:latin typeface="Arial" charset="0"/>
        </a:defRPr>
      </a:lvl3pPr>
      <a:lvl4pPr algn="r" defTabSz="914042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bg1"/>
          </a:solidFill>
          <a:latin typeface="Arial" charset="0"/>
        </a:defRPr>
      </a:lvl4pPr>
      <a:lvl5pPr algn="r" defTabSz="914042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bg1"/>
          </a:solidFill>
          <a:latin typeface="Arial" charset="0"/>
        </a:defRPr>
      </a:lvl5pPr>
      <a:lvl6pPr marL="419847" algn="r" defTabSz="914042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bg1"/>
          </a:solidFill>
          <a:latin typeface="Arial" charset="0"/>
        </a:defRPr>
      </a:lvl6pPr>
      <a:lvl7pPr marL="839694" algn="r" defTabSz="914042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bg1"/>
          </a:solidFill>
          <a:latin typeface="Arial" charset="0"/>
        </a:defRPr>
      </a:lvl7pPr>
      <a:lvl8pPr marL="1259540" algn="r" defTabSz="914042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bg1"/>
          </a:solidFill>
          <a:latin typeface="Arial" charset="0"/>
        </a:defRPr>
      </a:lvl8pPr>
      <a:lvl9pPr marL="1679387" algn="r" defTabSz="914042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bg1"/>
          </a:solidFill>
          <a:latin typeface="Arial" charset="0"/>
        </a:defRPr>
      </a:lvl9pPr>
    </p:titleStyle>
    <p:bodyStyle>
      <a:lvl1pPr marL="418389" indent="-418389" algn="l" defTabSz="914042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877596" indent="-419847" algn="l" defTabSz="914042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200">
          <a:solidFill>
            <a:schemeClr val="tx1"/>
          </a:solidFill>
          <a:latin typeface="+mn-lt"/>
        </a:defRPr>
      </a:lvl2pPr>
      <a:lvl3pPr marL="1333889" indent="-419847" algn="l" defTabSz="914042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200">
          <a:solidFill>
            <a:schemeClr val="tx1"/>
          </a:solidFill>
          <a:latin typeface="+mn-lt"/>
        </a:defRPr>
      </a:lvl3pPr>
      <a:lvl4pPr marL="1791638" indent="-419847" algn="l" defTabSz="914042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200">
          <a:solidFill>
            <a:schemeClr val="tx1"/>
          </a:solidFill>
          <a:latin typeface="+mn-lt"/>
        </a:defRPr>
      </a:lvl4pPr>
      <a:lvl5pPr marL="2247930" indent="-419847" algn="l" defTabSz="914042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200">
          <a:solidFill>
            <a:schemeClr val="tx1"/>
          </a:solidFill>
          <a:latin typeface="+mn-lt"/>
        </a:defRPr>
      </a:lvl5pPr>
      <a:lvl6pPr marL="2667776" indent="-419847" algn="l" defTabSz="914042" rtl="0" eaLnBrk="1" fontAlgn="base" hangingPunct="1">
        <a:spcBef>
          <a:spcPct val="20000"/>
        </a:spcBef>
        <a:spcAft>
          <a:spcPct val="0"/>
        </a:spcAft>
        <a:buClr>
          <a:srgbClr val="0081C6"/>
        </a:buClr>
        <a:buFont typeface="Wingdings" pitchFamily="2" charset="2"/>
        <a:buChar char="§"/>
        <a:defRPr sz="2200">
          <a:solidFill>
            <a:schemeClr val="tx1"/>
          </a:solidFill>
          <a:latin typeface="+mn-lt"/>
        </a:defRPr>
      </a:lvl6pPr>
      <a:lvl7pPr marL="3087623" indent="-419847" algn="l" defTabSz="914042" rtl="0" eaLnBrk="1" fontAlgn="base" hangingPunct="1">
        <a:spcBef>
          <a:spcPct val="20000"/>
        </a:spcBef>
        <a:spcAft>
          <a:spcPct val="0"/>
        </a:spcAft>
        <a:buClr>
          <a:srgbClr val="0081C6"/>
        </a:buClr>
        <a:buFont typeface="Wingdings" pitchFamily="2" charset="2"/>
        <a:buChar char="§"/>
        <a:defRPr sz="2200">
          <a:solidFill>
            <a:schemeClr val="tx1"/>
          </a:solidFill>
          <a:latin typeface="+mn-lt"/>
        </a:defRPr>
      </a:lvl7pPr>
      <a:lvl8pPr marL="3507470" indent="-419847" algn="l" defTabSz="914042" rtl="0" eaLnBrk="1" fontAlgn="base" hangingPunct="1">
        <a:spcBef>
          <a:spcPct val="20000"/>
        </a:spcBef>
        <a:spcAft>
          <a:spcPct val="0"/>
        </a:spcAft>
        <a:buClr>
          <a:srgbClr val="0081C6"/>
        </a:buClr>
        <a:buFont typeface="Wingdings" pitchFamily="2" charset="2"/>
        <a:buChar char="§"/>
        <a:defRPr sz="2200">
          <a:solidFill>
            <a:schemeClr val="tx1"/>
          </a:solidFill>
          <a:latin typeface="+mn-lt"/>
        </a:defRPr>
      </a:lvl8pPr>
      <a:lvl9pPr marL="3927317" indent="-419847" algn="l" defTabSz="914042" rtl="0" eaLnBrk="1" fontAlgn="base" hangingPunct="1">
        <a:spcBef>
          <a:spcPct val="20000"/>
        </a:spcBef>
        <a:spcAft>
          <a:spcPct val="0"/>
        </a:spcAft>
        <a:buClr>
          <a:srgbClr val="0081C6"/>
        </a:buClr>
        <a:buFont typeface="Wingdings" pitchFamily="2" charset="2"/>
        <a:buChar char="§"/>
        <a:defRPr sz="22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83969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19847" algn="l" defTabSz="83969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39694" algn="l" defTabSz="83969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59540" algn="l" defTabSz="83969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679387" algn="l" defTabSz="83969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099234" algn="l" defTabSz="83969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19081" algn="l" defTabSz="83969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38927" algn="l" defTabSz="83969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58774" algn="l" defTabSz="83969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zakonyprolidi.cz/cs/1992-592" TargetMode="External"/><Relationship Id="rId2" Type="http://schemas.openxmlformats.org/officeDocument/2006/relationships/hyperlink" Target="http://www.zakonyprolidi.cz/cs/1997-48" TargetMode="External"/><Relationship Id="rId1" Type="http://schemas.openxmlformats.org/officeDocument/2006/relationships/slideLayout" Target="../slideLayouts/slideLayout8.xml"/><Relationship Id="rId5" Type="http://schemas.openxmlformats.org/officeDocument/2006/relationships/hyperlink" Target="http://www.penize.cz/zdravotni-pojisteni" TargetMode="External"/><Relationship Id="rId4" Type="http://schemas.openxmlformats.org/officeDocument/2006/relationships/hyperlink" Target="http://www.zakonyprolidi.cz/cs/1991-551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jitka.zackova@nuv.cz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7.gif"/><Relationship Id="rId4" Type="http://schemas.openxmlformats.org/officeDocument/2006/relationships/hyperlink" Target="mailto:dana.alansari@nuv.cz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2520" y="2636912"/>
            <a:ext cx="8570531" cy="2154185"/>
          </a:xfrm>
        </p:spPr>
        <p:txBody>
          <a:bodyPr/>
          <a:lstStyle/>
          <a:p>
            <a:pPr algn="ctr"/>
            <a:r>
              <a:rPr lang="cs-CZ" sz="5400" dirty="0" smtClean="0"/>
              <a:t>ZDRAVOTNÍ POJIŠTĚNÍ</a:t>
            </a:r>
            <a:endParaRPr lang="cs-CZ" sz="54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82363" y="5445224"/>
            <a:ext cx="8420688" cy="330306"/>
          </a:xfrm>
        </p:spPr>
        <p:txBody>
          <a:bodyPr/>
          <a:lstStyle/>
          <a:p>
            <a:pPr algn="r"/>
            <a:r>
              <a:rPr lang="cs-CZ" sz="1200" b="1" dirty="0" smtClean="0"/>
              <a:t>vypracovaly: Jitka Žáčková </a:t>
            </a:r>
            <a:r>
              <a:rPr lang="cs-CZ" sz="1200" b="1" dirty="0" err="1" smtClean="0"/>
              <a:t>DiS</a:t>
            </a:r>
            <a:r>
              <a:rPr lang="cs-CZ" sz="1200" b="1" dirty="0" smtClean="0"/>
              <a:t>., Mgr. Dana Alansari, Centrum fiktivních firem 2019</a:t>
            </a:r>
            <a:endParaRPr lang="cs-CZ" sz="12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cs-CZ" dirty="0"/>
          </a:p>
          <a:p>
            <a:r>
              <a:rPr lang="cs-CZ" dirty="0"/>
              <a:t>p</a:t>
            </a:r>
            <a:r>
              <a:rPr lang="cs-CZ" dirty="0" smtClean="0"/>
              <a:t>ovinnost registrovat se k platbě zdravotního pojištění mají OSVČ 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     a ty právnické osoby, které mají zaměstnance</a:t>
            </a:r>
          </a:p>
          <a:p>
            <a:pPr marL="0" indent="0">
              <a:buNone/>
            </a:pPr>
            <a:endParaRPr lang="cs-CZ" dirty="0" smtClean="0"/>
          </a:p>
          <a:p>
            <a:r>
              <a:rPr lang="cs-CZ" dirty="0"/>
              <a:t>n</a:t>
            </a:r>
            <a:r>
              <a:rPr lang="cs-CZ" dirty="0" smtClean="0"/>
              <a:t>a oznámení mají 8 dní ode dne, kdy zahájily podnikání (pokud se jedná 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     o fyzickou osobu) či přijali zaměstnance (společnost)</a:t>
            </a:r>
          </a:p>
          <a:p>
            <a:endParaRPr lang="cs-CZ" dirty="0"/>
          </a:p>
          <a:p>
            <a:r>
              <a:rPr lang="cs-CZ" dirty="0"/>
              <a:t>pojištění je založeno na pravidelné platbě </a:t>
            </a:r>
            <a:r>
              <a:rPr lang="cs-CZ" dirty="0" smtClean="0"/>
              <a:t>příspěvků</a:t>
            </a:r>
          </a:p>
          <a:p>
            <a:endParaRPr lang="cs-CZ" dirty="0"/>
          </a:p>
          <a:p>
            <a:r>
              <a:rPr lang="cs-CZ" dirty="0"/>
              <a:t>pojistné zaplacené zdravotním pojišťovnám pak směřuje do systému veřejného zdravotního pojištění a pomáhá financovat zdravotní péči</a:t>
            </a:r>
          </a:p>
          <a:p>
            <a:pPr marL="0" indent="0">
              <a:buNone/>
            </a:pPr>
            <a:endParaRPr lang="cs-CZ" dirty="0" smtClean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tx1"/>
                </a:solidFill>
              </a:rPr>
              <a:t>Zdravotní pojištění</a:t>
            </a:r>
            <a:endParaRPr lang="cs-CZ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0158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  <a:p>
            <a:r>
              <a:rPr lang="cs-CZ" dirty="0"/>
              <a:t>p</a:t>
            </a:r>
            <a:r>
              <a:rPr lang="cs-CZ" dirty="0" smtClean="0"/>
              <a:t>okud OSVČ zahájila výdělečnou činnost v průběhu roku, byla povinna platit měsíční zálohy, vypočtené jako 13,5 % z minimálního vyměřovacího základu, pokud si sama nestanovila zálohu vyšší</a:t>
            </a:r>
          </a:p>
          <a:p>
            <a:pPr marL="0" indent="0">
              <a:buNone/>
            </a:pPr>
            <a:endParaRPr lang="cs-CZ" dirty="0" smtClean="0"/>
          </a:p>
          <a:p>
            <a:r>
              <a:rPr lang="cs-CZ" dirty="0"/>
              <a:t>m</a:t>
            </a:r>
            <a:r>
              <a:rPr lang="cs-CZ" dirty="0" smtClean="0"/>
              <a:t>inimálním vyměřovacím základem je dvanáctinásobek 50 % průměrné měsíční mzdy v národním hospodářství</a:t>
            </a:r>
          </a:p>
          <a:p>
            <a:pPr marL="0" indent="0">
              <a:buNone/>
            </a:pPr>
            <a:endParaRPr lang="cs-CZ" dirty="0" smtClean="0"/>
          </a:p>
          <a:p>
            <a:r>
              <a:rPr lang="cs-CZ" dirty="0"/>
              <a:t>p</a:t>
            </a:r>
            <a:r>
              <a:rPr lang="cs-CZ" dirty="0" smtClean="0"/>
              <a:t>ro rok 2019 je stanoven na částku </a:t>
            </a:r>
            <a:r>
              <a:rPr lang="cs-CZ" smtClean="0"/>
              <a:t>16 349,50 </a:t>
            </a:r>
            <a:r>
              <a:rPr lang="cs-CZ" dirty="0" smtClean="0"/>
              <a:t>Kč a minimální měsíční záloha   na pojistné bude po zaokrouhlení 2 208 Kč</a:t>
            </a:r>
          </a:p>
          <a:p>
            <a:pPr marL="0" indent="0">
              <a:buNone/>
            </a:pPr>
            <a:endParaRPr lang="cs-CZ" dirty="0" smtClean="0"/>
          </a:p>
          <a:p>
            <a:r>
              <a:rPr lang="cs-CZ" dirty="0" smtClean="0"/>
              <a:t>OSVČ v dalších letech – výše měsíční zálohy na pojistné je stanovena           z průměrného měsíčního vyměřovacího základu dosaženého v předchozím roce</a:t>
            </a:r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2576737" y="6381328"/>
            <a:ext cx="7045438" cy="319631"/>
          </a:xfrm>
        </p:spPr>
        <p:txBody>
          <a:bodyPr/>
          <a:lstStyle/>
          <a:p>
            <a:r>
              <a:rPr lang="cs-CZ" dirty="0" smtClean="0">
                <a:solidFill>
                  <a:schemeClr val="tx1"/>
                </a:solidFill>
              </a:rPr>
              <a:t>Zdravotní pojištění – OSVČ</a:t>
            </a:r>
            <a:endParaRPr lang="cs-CZ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7402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b="1" dirty="0" smtClean="0"/>
              <a:t>Pojistné za rok (PR):		</a:t>
            </a:r>
            <a:r>
              <a:rPr lang="cs-CZ" b="1" dirty="0" smtClean="0">
                <a:solidFill>
                  <a:srgbClr val="002060"/>
                </a:solidFill>
              </a:rPr>
              <a:t>PR = 0,135 * </a:t>
            </a:r>
            <a:r>
              <a:rPr lang="cs-CZ" b="1" dirty="0" err="1" smtClean="0">
                <a:solidFill>
                  <a:srgbClr val="002060"/>
                </a:solidFill>
              </a:rPr>
              <a:t>ProcX</a:t>
            </a:r>
            <a:endParaRPr lang="cs-CZ" b="1" dirty="0" smtClean="0">
              <a:solidFill>
                <a:srgbClr val="002060"/>
              </a:solidFill>
            </a:endParaRPr>
          </a:p>
          <a:p>
            <a:pPr marL="0" indent="0" algn="ctr">
              <a:buNone/>
            </a:pPr>
            <a:endParaRPr lang="cs-CZ" sz="17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cs-CZ" sz="1100" dirty="0" smtClean="0"/>
              <a:t>0,135 </a:t>
            </a:r>
            <a:r>
              <a:rPr lang="cs-CZ" sz="1100" dirty="0"/>
              <a:t>= sazba pojistného ve výši 13,5 % z vyměřovacího </a:t>
            </a:r>
            <a:r>
              <a:rPr lang="cs-CZ" sz="1100" dirty="0" smtClean="0"/>
              <a:t>základu</a:t>
            </a:r>
          </a:p>
          <a:p>
            <a:pPr marL="0" indent="0">
              <a:buNone/>
            </a:pPr>
            <a:r>
              <a:rPr lang="cs-CZ" sz="1100" dirty="0" err="1" smtClean="0"/>
              <a:t>Proc</a:t>
            </a:r>
            <a:r>
              <a:rPr lang="cs-CZ" sz="1100" dirty="0" smtClean="0"/>
              <a:t> = vyměřovací základ činí 50 %</a:t>
            </a:r>
          </a:p>
          <a:p>
            <a:pPr marL="0" indent="0">
              <a:buNone/>
            </a:pPr>
            <a:r>
              <a:rPr lang="cs-CZ" sz="1100" dirty="0" smtClean="0"/>
              <a:t>X = PŘÍJMY, VÝDAJE = zahrnují se pouze příjmy a výdaje dosažené v daném roce</a:t>
            </a:r>
            <a:endParaRPr lang="cs-CZ" sz="1100" dirty="0"/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r>
              <a:rPr lang="cs-CZ" b="1" dirty="0" smtClean="0"/>
              <a:t>Minimální roční pojistné (PRMIN):	</a:t>
            </a:r>
            <a:r>
              <a:rPr lang="cs-CZ" b="1" dirty="0" smtClean="0">
                <a:solidFill>
                  <a:srgbClr val="002060"/>
                </a:solidFill>
              </a:rPr>
              <a:t>PRMIN = 0,135 * 0,5 * Mp * A</a:t>
            </a:r>
          </a:p>
          <a:p>
            <a:pPr marL="0" indent="0" algn="ctr">
              <a:buNone/>
            </a:pPr>
            <a:endParaRPr lang="cs-CZ" dirty="0"/>
          </a:p>
          <a:p>
            <a:pPr marL="0" indent="0">
              <a:buNone/>
            </a:pPr>
            <a:r>
              <a:rPr lang="cs-CZ" sz="1100" dirty="0" smtClean="0"/>
              <a:t>Mp = průměrná měsíční mzda v národním hospodářství za kalendářní rok o dva roky předcházející roku, pro který je vyměřovací základ stanovován</a:t>
            </a:r>
          </a:p>
          <a:p>
            <a:pPr marL="0" indent="0">
              <a:buNone/>
            </a:pPr>
            <a:r>
              <a:rPr lang="cs-CZ" sz="1100" dirty="0" smtClean="0"/>
              <a:t>A = počet měsíců, ve kterých je pro OSVČ stanoven minimální vyměřovací základ</a:t>
            </a:r>
          </a:p>
          <a:p>
            <a:pPr marL="0" indent="0">
              <a:buNone/>
            </a:pPr>
            <a:endParaRPr lang="cs-CZ" sz="1950" dirty="0" smtClean="0"/>
          </a:p>
          <a:p>
            <a:pPr marL="0" indent="0">
              <a:buNone/>
            </a:pPr>
            <a:endParaRPr lang="cs-CZ" sz="1950" dirty="0" smtClean="0"/>
          </a:p>
          <a:p>
            <a:pPr marL="0" indent="0">
              <a:buNone/>
            </a:pPr>
            <a:endParaRPr lang="cs-CZ" sz="1950" dirty="0" smtClean="0"/>
          </a:p>
          <a:p>
            <a:pPr marL="0" indent="0">
              <a:buNone/>
            </a:pPr>
            <a:r>
              <a:rPr lang="cs-CZ" b="1" dirty="0" smtClean="0"/>
              <a:t>Měsíční záloha na pojistné (Z):	</a:t>
            </a:r>
            <a:r>
              <a:rPr lang="cs-CZ" b="1" dirty="0" smtClean="0">
                <a:solidFill>
                  <a:srgbClr val="002060"/>
                </a:solidFill>
              </a:rPr>
              <a:t>Z = PR/M</a:t>
            </a:r>
          </a:p>
          <a:p>
            <a:pPr marL="0" indent="0" algn="ctr">
              <a:buNone/>
            </a:pPr>
            <a:endParaRPr lang="cs-CZ" sz="1950" b="1" dirty="0"/>
          </a:p>
          <a:p>
            <a:pPr marL="0" indent="0">
              <a:buNone/>
            </a:pPr>
            <a:r>
              <a:rPr lang="cs-CZ" sz="1100" dirty="0" smtClean="0"/>
              <a:t>M = počet měsíců, po které byla v roce výdělečná činnost vykonávána</a:t>
            </a:r>
            <a:endParaRPr lang="cs-CZ" sz="1100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tx1"/>
                </a:solidFill>
              </a:rPr>
              <a:t>Výpočty - OSVČ</a:t>
            </a:r>
            <a:endParaRPr lang="cs-CZ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2301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</a:t>
            </a:r>
            <a:r>
              <a:rPr lang="cs-CZ" dirty="0" smtClean="0"/>
              <a:t>ojistné činí celkem 13,5 % z vyměřovacího základu, přičemž zaměstnavatel hradí 9 % z této částky a zaměstnanec hradí 4,5 % ze svého vyměřovacího základu</a:t>
            </a:r>
          </a:p>
          <a:p>
            <a:endParaRPr lang="cs-CZ" dirty="0"/>
          </a:p>
          <a:p>
            <a:r>
              <a:rPr lang="cs-CZ" dirty="0"/>
              <a:t>c</a:t>
            </a:r>
            <a:r>
              <a:rPr lang="cs-CZ" dirty="0" smtClean="0"/>
              <a:t>elkem tedy zaměstnavatel odvede 13,5 % z vyměřovacího základu</a:t>
            </a:r>
          </a:p>
          <a:p>
            <a:endParaRPr lang="cs-CZ" dirty="0"/>
          </a:p>
          <a:p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tx1"/>
                </a:solidFill>
              </a:rPr>
              <a:t>Právnická osoba</a:t>
            </a:r>
            <a:endParaRPr lang="cs-CZ" dirty="0">
              <a:solidFill>
                <a:schemeClr val="tx1"/>
              </a:solidFill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2678" y="2780928"/>
            <a:ext cx="5190644" cy="3219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756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sz="1900" dirty="0" smtClean="0"/>
              <a:t>Máme 3 zaměstnance. Zaměstnanec A má hrubý plat 15 897 Kč, zaměstnanec         B má 17 352 Kč a zaměstnanec C má 20 178 Kč.</a:t>
            </a:r>
          </a:p>
          <a:p>
            <a:pPr marL="0" indent="0">
              <a:buNone/>
            </a:pPr>
            <a:endParaRPr lang="cs-CZ" sz="1900" dirty="0"/>
          </a:p>
          <a:p>
            <a:pPr marL="0" indent="0">
              <a:buNone/>
            </a:pPr>
            <a:r>
              <a:rPr lang="cs-CZ" sz="1900" dirty="0" smtClean="0"/>
              <a:t>Zaměstnanci A strhneme z hrubé mzdy 15 897 Kč x 0,045 = 715,37 Kč. Zaokrouhlujeme na celá čísla směrem nahoru a dostaneme částku 716 Kč.</a:t>
            </a:r>
          </a:p>
          <a:p>
            <a:pPr marL="0" indent="0">
              <a:buNone/>
            </a:pPr>
            <a:endParaRPr lang="cs-CZ" sz="1900" dirty="0" smtClean="0"/>
          </a:p>
          <a:p>
            <a:pPr marL="0" indent="0">
              <a:buNone/>
            </a:pPr>
            <a:r>
              <a:rPr lang="cs-CZ" sz="1900" dirty="0" smtClean="0"/>
              <a:t>Zaměstnanci B strhneme z hrubé mzdy 17 352 Kč x 0,045 = 780,84 Kč. Strhneme 781 Kč.</a:t>
            </a:r>
          </a:p>
          <a:p>
            <a:pPr marL="0" indent="0">
              <a:buNone/>
            </a:pPr>
            <a:endParaRPr lang="cs-CZ" sz="1900" dirty="0" smtClean="0"/>
          </a:p>
          <a:p>
            <a:pPr marL="0" indent="0">
              <a:buNone/>
            </a:pPr>
            <a:r>
              <a:rPr lang="cs-CZ" sz="1900" dirty="0" smtClean="0"/>
              <a:t>Zaměstnanci C strhneme s </a:t>
            </a:r>
            <a:r>
              <a:rPr lang="cs-CZ" sz="1900" dirty="0" err="1" smtClean="0"/>
              <a:t>zhrubé</a:t>
            </a:r>
            <a:r>
              <a:rPr lang="cs-CZ" sz="1900" dirty="0" smtClean="0"/>
              <a:t> mzdy 20 178 Kč x 0,045 = 908,01 Kč. Dostaneme částku 909 Kč.</a:t>
            </a:r>
          </a:p>
          <a:p>
            <a:pPr marL="0" indent="0">
              <a:buNone/>
            </a:pPr>
            <a:endParaRPr lang="cs-CZ" sz="1900" dirty="0"/>
          </a:p>
          <a:p>
            <a:pPr marL="0" indent="0">
              <a:buNone/>
            </a:pPr>
            <a:r>
              <a:rPr lang="cs-CZ" sz="1900" dirty="0" smtClean="0"/>
              <a:t>Celkový součet platů zaměstnanců činí 53 427 Kč. Zaměstnavatel z této částky zaplatí 9 %, tj. 53 427 Kč x 0,09 = 4 808, 43 Kč. Zaokrouhlíme a dostaneme 4 809 Kč.</a:t>
            </a:r>
          </a:p>
          <a:p>
            <a:pPr marL="0" indent="0">
              <a:buNone/>
            </a:pPr>
            <a:endParaRPr lang="cs-CZ" sz="1900" dirty="0"/>
          </a:p>
          <a:p>
            <a:pPr marL="0" indent="0">
              <a:buNone/>
            </a:pPr>
            <a:r>
              <a:rPr lang="cs-CZ" sz="1900" dirty="0" smtClean="0"/>
              <a:t>Celkem tedy zaměstnavatel odvede 716 + 781 + 909 + 4 809 = 7 215 Kč.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tx1"/>
                </a:solidFill>
              </a:rPr>
              <a:t>Příklad – právnická osoba</a:t>
            </a:r>
            <a:endParaRPr lang="cs-CZ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7202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Základní zákony o zdravotním </a:t>
            </a:r>
            <a:r>
              <a:rPr lang="cs-CZ" dirty="0" smtClean="0"/>
              <a:t>pojištění (odkaz na aktuální znění zákona): </a:t>
            </a:r>
          </a:p>
          <a:p>
            <a:pPr marL="0" indent="0">
              <a:buNone/>
            </a:pPr>
            <a:r>
              <a:rPr lang="cs-CZ" dirty="0" smtClean="0"/>
              <a:t>	</a:t>
            </a:r>
          </a:p>
          <a:p>
            <a:pPr marL="0" indent="0">
              <a:buNone/>
            </a:pPr>
            <a:endParaRPr lang="cs-CZ" sz="1950" dirty="0">
              <a:hlinkClick r:id="rId2"/>
            </a:endParaRPr>
          </a:p>
          <a:p>
            <a:pPr marL="0" indent="0">
              <a:buNone/>
            </a:pPr>
            <a:r>
              <a:rPr lang="cs-CZ" sz="1950" dirty="0" smtClean="0">
                <a:hlinkClick r:id="rId2"/>
              </a:rPr>
              <a:t>Zákon </a:t>
            </a:r>
            <a:r>
              <a:rPr lang="cs-CZ" sz="1950" dirty="0">
                <a:hlinkClick r:id="rId2"/>
              </a:rPr>
              <a:t>č. 48/1997 Sb., o veřejném zdravotním pojištění </a:t>
            </a:r>
            <a:endParaRPr lang="cs-CZ" sz="1950" dirty="0"/>
          </a:p>
          <a:p>
            <a:pPr marL="0" indent="0">
              <a:buNone/>
            </a:pPr>
            <a:r>
              <a:rPr lang="cs-CZ" sz="1950" dirty="0" smtClean="0"/>
              <a:t>	</a:t>
            </a:r>
          </a:p>
          <a:p>
            <a:pPr marL="0" indent="0">
              <a:buNone/>
            </a:pPr>
            <a:endParaRPr lang="cs-CZ" sz="1950" dirty="0">
              <a:hlinkClick r:id="rId3"/>
            </a:endParaRPr>
          </a:p>
          <a:p>
            <a:pPr marL="0" indent="0">
              <a:buNone/>
            </a:pPr>
            <a:r>
              <a:rPr lang="cs-CZ" sz="1950" dirty="0" smtClean="0">
                <a:hlinkClick r:id="rId3"/>
              </a:rPr>
              <a:t>Zákon č</a:t>
            </a:r>
            <a:r>
              <a:rPr lang="cs-CZ" sz="1950" dirty="0">
                <a:hlinkClick r:id="rId3"/>
              </a:rPr>
              <a:t>. 592/1992 Sb., o pojistném na všeobecné zdravotní pojištění </a:t>
            </a:r>
            <a:endParaRPr lang="cs-CZ" sz="1950" dirty="0" smtClean="0"/>
          </a:p>
          <a:p>
            <a:pPr marL="0" indent="0">
              <a:buNone/>
            </a:pPr>
            <a:endParaRPr lang="cs-CZ" sz="1950" dirty="0">
              <a:hlinkClick r:id="rId4"/>
            </a:endParaRPr>
          </a:p>
          <a:p>
            <a:pPr marL="0" indent="0">
              <a:buNone/>
            </a:pPr>
            <a:endParaRPr lang="cs-CZ" sz="1950" dirty="0" smtClean="0">
              <a:hlinkClick r:id="rId4"/>
            </a:endParaRPr>
          </a:p>
          <a:p>
            <a:pPr marL="0" indent="0">
              <a:buNone/>
            </a:pPr>
            <a:r>
              <a:rPr lang="cs-CZ" sz="1950" dirty="0" smtClean="0">
                <a:hlinkClick r:id="rId4"/>
              </a:rPr>
              <a:t>Zákon </a:t>
            </a:r>
            <a:r>
              <a:rPr lang="cs-CZ" sz="1950" dirty="0">
                <a:hlinkClick r:id="rId4"/>
              </a:rPr>
              <a:t>č. 551/1991 Sb., o Všeobecné zdravotní pojišťovně </a:t>
            </a:r>
            <a:r>
              <a:rPr lang="cs-CZ" sz="1950" dirty="0" smtClean="0">
                <a:hlinkClick r:id="rId4"/>
              </a:rPr>
              <a:t>České republiky </a:t>
            </a:r>
            <a:endParaRPr lang="cs-CZ" sz="1950" dirty="0" smtClean="0"/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r>
              <a:rPr lang="cs-CZ" dirty="0"/>
              <a:t>Aktuality pro dění okolo </a:t>
            </a:r>
            <a:r>
              <a:rPr lang="cs-CZ" dirty="0" smtClean="0"/>
              <a:t>zdravotního pojištění </a:t>
            </a:r>
            <a:r>
              <a:rPr lang="cs-CZ" dirty="0"/>
              <a:t>v České republice naleznete </a:t>
            </a:r>
            <a:r>
              <a:rPr lang="cs-CZ" dirty="0">
                <a:hlinkClick r:id="rId5"/>
              </a:rPr>
              <a:t>zde</a:t>
            </a:r>
            <a:r>
              <a:rPr lang="cs-CZ" dirty="0"/>
              <a:t>.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tx1"/>
                </a:solidFill>
              </a:rPr>
              <a:t>Zákony</a:t>
            </a:r>
            <a:endParaRPr lang="cs-CZ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5232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k</a:t>
            </a:r>
            <a:r>
              <a:rPr lang="cs-CZ" dirty="0" smtClean="0"/>
              <a:t> zaplacení pojistného FF použije banku, u které má sama otevřen bankovní účet</a:t>
            </a:r>
          </a:p>
          <a:p>
            <a:pPr marL="0" indent="0">
              <a:buNone/>
            </a:pPr>
            <a:endParaRPr lang="cs-CZ" dirty="0" smtClean="0"/>
          </a:p>
          <a:p>
            <a:r>
              <a:rPr lang="cs-CZ" dirty="0" smtClean="0"/>
              <a:t>Zdravotní pojišťovna ZDRAFIK má účty v následujících bankách:</a:t>
            </a:r>
            <a:endParaRPr lang="cs-CZ" dirty="0"/>
          </a:p>
          <a:p>
            <a:pPr lvl="1"/>
            <a:r>
              <a:rPr lang="cs-CZ" dirty="0" smtClean="0"/>
              <a:t>Fiktivní banka Academia Praha		</a:t>
            </a:r>
            <a:r>
              <a:rPr lang="cs-CZ" dirty="0" smtClean="0"/>
              <a:t> 19 -115 515 4962/1111</a:t>
            </a:r>
            <a:endParaRPr lang="cs-CZ" dirty="0" smtClean="0"/>
          </a:p>
          <a:p>
            <a:pPr lvl="1"/>
            <a:r>
              <a:rPr lang="cs-CZ" dirty="0" smtClean="0"/>
              <a:t>Plzeňská první fiktivní banka Plzeň	</a:t>
            </a:r>
            <a:r>
              <a:rPr lang="cs-CZ" dirty="0"/>
              <a:t>	</a:t>
            </a:r>
            <a:r>
              <a:rPr lang="cs-CZ" dirty="0" smtClean="0"/>
              <a:t> 100012/9100</a:t>
            </a:r>
            <a:endParaRPr lang="cs-CZ" dirty="0" smtClean="0"/>
          </a:p>
          <a:p>
            <a:pPr lvl="1"/>
            <a:r>
              <a:rPr lang="cs-CZ" dirty="0" smtClean="0"/>
              <a:t>Metropolitní univerzitní banka</a:t>
            </a:r>
            <a:r>
              <a:rPr lang="cs-CZ" dirty="0"/>
              <a:t>	</a:t>
            </a:r>
            <a:r>
              <a:rPr lang="cs-CZ" dirty="0" smtClean="0"/>
              <a:t>	  </a:t>
            </a:r>
            <a:r>
              <a:rPr lang="cs-CZ" dirty="0" smtClean="0"/>
              <a:t>200120015/2001</a:t>
            </a:r>
            <a:endParaRPr lang="cs-CZ" dirty="0" smtClean="0"/>
          </a:p>
          <a:p>
            <a:pPr lvl="1"/>
            <a:r>
              <a:rPr lang="cs-CZ" dirty="0" smtClean="0"/>
              <a:t>CEFIFBANKA Praha		               </a:t>
            </a:r>
            <a:r>
              <a:rPr lang="cs-CZ" dirty="0" smtClean="0"/>
              <a:t> 11111115/9990</a:t>
            </a:r>
            <a:endParaRPr lang="cs-CZ" dirty="0" smtClean="0"/>
          </a:p>
          <a:p>
            <a:pPr marL="457749" lvl="1" indent="0">
              <a:buNone/>
            </a:pPr>
            <a:endParaRPr lang="cs-CZ" dirty="0" smtClean="0"/>
          </a:p>
          <a:p>
            <a:pPr marL="457749" lvl="1" indent="0">
              <a:buNone/>
            </a:pPr>
            <a:r>
              <a:rPr lang="cs-CZ" dirty="0" smtClean="0"/>
              <a:t>Konstantní symbol pro úhradu zdravotního pojištění je 3558.</a:t>
            </a:r>
          </a:p>
          <a:p>
            <a:pPr marL="457749" lvl="1" indent="0">
              <a:buNone/>
            </a:pPr>
            <a:r>
              <a:rPr lang="cs-CZ" dirty="0" smtClean="0"/>
              <a:t>Variabilní symbol* se uvádí u fiktivní firmy IČ firmy.</a:t>
            </a:r>
          </a:p>
          <a:p>
            <a:pPr marL="457749" lvl="1" indent="0">
              <a:buNone/>
            </a:pPr>
            <a:endParaRPr lang="cs-CZ" sz="1200" b="1" dirty="0" smtClean="0"/>
          </a:p>
          <a:p>
            <a:pPr marL="457749" lvl="1" indent="0">
              <a:buNone/>
            </a:pPr>
            <a:r>
              <a:rPr lang="cs-CZ" sz="1200" b="1" dirty="0"/>
              <a:t>*</a:t>
            </a:r>
            <a:r>
              <a:rPr lang="cs-CZ" sz="1200" b="1" dirty="0" smtClean="0"/>
              <a:t>Pokud tento symbol nevyužijete, nebude možno Vaši platbu identifikovat a budeme Vás vést jako neplátce.</a:t>
            </a:r>
          </a:p>
          <a:p>
            <a:pPr marL="457749" lvl="1" indent="0">
              <a:buNone/>
            </a:pPr>
            <a:endParaRPr lang="cs-CZ" dirty="0" smtClean="0"/>
          </a:p>
          <a:p>
            <a:pPr marL="457749" lvl="1" indent="0">
              <a:buNone/>
            </a:pPr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tx1"/>
                </a:solidFill>
              </a:rPr>
              <a:t>Platba pojistného</a:t>
            </a:r>
            <a:endParaRPr lang="cs-CZ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5003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Kontakt na Centrum fiktivních firem (CEFIF):</a:t>
            </a:r>
          </a:p>
          <a:p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	CEFIF NÚV</a:t>
            </a:r>
          </a:p>
          <a:p>
            <a:pPr marL="0" indent="0">
              <a:buNone/>
            </a:pPr>
            <a:r>
              <a:rPr lang="cs-CZ" dirty="0" smtClean="0"/>
              <a:t>	Weilova 1271/6</a:t>
            </a:r>
          </a:p>
          <a:p>
            <a:pPr marL="0" indent="0">
              <a:buNone/>
            </a:pPr>
            <a:r>
              <a:rPr lang="cs-CZ" dirty="0" smtClean="0"/>
              <a:t>	102 00 Praha 10 – Hostivař</a:t>
            </a:r>
          </a:p>
          <a:p>
            <a:pPr marL="0" indent="0">
              <a:buNone/>
            </a:pPr>
            <a:r>
              <a:rPr lang="cs-CZ" dirty="0" smtClean="0"/>
              <a:t>	</a:t>
            </a:r>
          </a:p>
          <a:p>
            <a:pPr marL="0" indent="0">
              <a:buNone/>
            </a:pPr>
            <a:r>
              <a:rPr lang="cs-CZ" dirty="0" smtClean="0"/>
              <a:t>	Jitka Žáčková, </a:t>
            </a:r>
            <a:r>
              <a:rPr lang="cs-CZ" dirty="0" err="1" smtClean="0"/>
              <a:t>DiS</a:t>
            </a:r>
            <a:r>
              <a:rPr lang="cs-CZ" dirty="0" smtClean="0"/>
              <a:t>.</a:t>
            </a:r>
          </a:p>
          <a:p>
            <a:pPr marL="0" indent="0">
              <a:buNone/>
            </a:pPr>
            <a:r>
              <a:rPr lang="cs-CZ" dirty="0" smtClean="0"/>
              <a:t>	tel.: +420 274 022 403</a:t>
            </a:r>
          </a:p>
          <a:p>
            <a:pPr marL="0" indent="0">
              <a:buNone/>
            </a:pPr>
            <a:r>
              <a:rPr lang="cs-CZ" dirty="0" smtClean="0"/>
              <a:t>	e-mail: </a:t>
            </a:r>
            <a:r>
              <a:rPr lang="cs-CZ" dirty="0" smtClean="0">
                <a:hlinkClick r:id="rId3"/>
              </a:rPr>
              <a:t>jitka.zackova@nuv.cz</a:t>
            </a:r>
            <a:r>
              <a:rPr lang="cs-CZ" dirty="0" smtClean="0"/>
              <a:t>  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 smtClean="0"/>
              <a:t>	Mgr. Dana </a:t>
            </a:r>
            <a:r>
              <a:rPr lang="cs-CZ" dirty="0" err="1" smtClean="0"/>
              <a:t>Alansari</a:t>
            </a:r>
            <a:endParaRPr lang="cs-CZ" dirty="0"/>
          </a:p>
          <a:p>
            <a:pPr marL="0" indent="0">
              <a:buNone/>
            </a:pPr>
            <a:r>
              <a:rPr lang="cs-CZ" dirty="0"/>
              <a:t>	tel.: +420 274 022 </a:t>
            </a:r>
            <a:r>
              <a:rPr lang="cs-CZ" dirty="0" smtClean="0"/>
              <a:t>314</a:t>
            </a:r>
            <a:endParaRPr lang="cs-CZ" dirty="0"/>
          </a:p>
          <a:p>
            <a:pPr marL="0" indent="0">
              <a:buNone/>
            </a:pPr>
            <a:r>
              <a:rPr lang="cs-CZ" dirty="0"/>
              <a:t>	e-mail: </a:t>
            </a:r>
            <a:r>
              <a:rPr lang="cs-CZ" dirty="0" smtClean="0">
                <a:hlinkClick r:id="rId4"/>
              </a:rPr>
              <a:t>dana.alansari@nuv.cz</a:t>
            </a:r>
            <a:r>
              <a:rPr lang="cs-CZ" dirty="0" smtClean="0"/>
              <a:t>  </a:t>
            </a: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tx1"/>
                </a:solidFill>
              </a:rPr>
              <a:t>Kontakt</a:t>
            </a:r>
            <a:endParaRPr lang="cs-CZ" dirty="0">
              <a:solidFill>
                <a:schemeClr val="tx1"/>
              </a:solidFill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5208" y="4293096"/>
            <a:ext cx="1352550" cy="89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878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2400" b="1" dirty="0" smtClean="0">
                <a:solidFill>
                  <a:schemeClr val="tx1"/>
                </a:solidFill>
              </a:rPr>
              <a:t>Děkuji za pozornost.</a:t>
            </a:r>
            <a:endParaRPr lang="cs-CZ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085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ZZ">
  <a:themeElements>
    <a:clrScheme name="NZZ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NZZ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9533" tIns="49769" rIns="99533" bIns="49769" numCol="1" anchor="ctr" anchorCtr="0" compatLnSpc="1">
        <a:prstTxWarp prst="textNoShape">
          <a:avLst/>
        </a:prstTxWarp>
      </a:bodyPr>
      <a:lstStyle>
        <a:defPPr marL="0" marR="0" indent="0" algn="r" defTabSz="11350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27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9533" tIns="49769" rIns="99533" bIns="49769" numCol="1" anchor="ctr" anchorCtr="0" compatLnSpc="1">
        <a:prstTxWarp prst="textNoShape">
          <a:avLst/>
        </a:prstTxWarp>
      </a:bodyPr>
      <a:lstStyle>
        <a:defPPr marL="0" marR="0" indent="0" algn="r" defTabSz="11350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27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NZZ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ZZ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ZZ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ZZ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ZZ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ZZ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ZZ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ZZ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ZZ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ZZ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ZZ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ZZ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2647</TotalTime>
  <Words>432</Words>
  <Application>Microsoft Office PowerPoint</Application>
  <PresentationFormat>A4 (210 × 297 mm)</PresentationFormat>
  <Paragraphs>102</Paragraphs>
  <Slides>10</Slides>
  <Notes>4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4" baseType="lpstr">
      <vt:lpstr>Arial</vt:lpstr>
      <vt:lpstr>Calibri</vt:lpstr>
      <vt:lpstr>Wingdings</vt:lpstr>
      <vt:lpstr>NZZ</vt:lpstr>
      <vt:lpstr>ZDRAVOTNÍ POJIŠTĚNÍ</vt:lpstr>
      <vt:lpstr>Zdravotní pojištění</vt:lpstr>
      <vt:lpstr>Zdravotní pojištění – OSVČ</vt:lpstr>
      <vt:lpstr>Výpočty - OSVČ</vt:lpstr>
      <vt:lpstr>Právnická osoba</vt:lpstr>
      <vt:lpstr>Příklad – právnická osoba</vt:lpstr>
      <vt:lpstr>Zákony</vt:lpstr>
      <vt:lpstr>Platba pojistného</vt:lpstr>
      <vt:lpstr>Kontakt</vt:lpstr>
      <vt:lpstr>Prezentace aplikace PowerPoint</vt:lpstr>
    </vt:vector>
  </TitlesOfParts>
  <Company>NUOV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hana.husakova</dc:creator>
  <cp:lastModifiedBy>Jitka Žáčkova</cp:lastModifiedBy>
  <cp:revision>156</cp:revision>
  <dcterms:created xsi:type="dcterms:W3CDTF">2010-11-29T12:12:55Z</dcterms:created>
  <dcterms:modified xsi:type="dcterms:W3CDTF">2019-09-05T11:25:52Z</dcterms:modified>
</cp:coreProperties>
</file>